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37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E1B10B-2A76-4F2E-A58F-2798BD9F8142}">
          <p14:sldIdLst>
            <p14:sldId id="256"/>
            <p14:sldId id="437"/>
            <p14:sldId id="451"/>
            <p14:sldId id="452"/>
            <p14:sldId id="453"/>
            <p14:sldId id="454"/>
            <p14:sldId id="455"/>
            <p14:sldId id="456"/>
            <p14:sldId id="457"/>
          </p14:sldIdLst>
        </p14:section>
        <p14:section name="Untitled Section" id="{034719E0-9609-4B12-8514-095441BDE95D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67318" autoAdjust="0"/>
  </p:normalViewPr>
  <p:slideViewPr>
    <p:cSldViewPr>
      <p:cViewPr>
        <p:scale>
          <a:sx n="110" d="100"/>
          <a:sy n="110" d="100"/>
        </p:scale>
        <p:origin x="24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16B5C-3393-49F2-A4E4-5BCDB1D1665D}" type="datetimeFigureOut">
              <a:rPr lang="en-US" smtClean="0"/>
              <a:t>26-Nov-23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685C1-2FA6-4576-86BB-7D54E372D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9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685C1-2FA6-4576-86BB-7D54E372D0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0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246B-8D68-4203-9564-CACB3B86F80F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579F9-5EEE-4B58-B566-DF0E9F5BBF08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EB6C-3F42-4923-8DBE-46FCDB15FD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E39C-9FDF-48B0-A839-CEA2A9916E7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98255-1086-42E1-B8C2-E12713EB435A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E2EB7-FADA-460E-A7E7-D086FAFBC63B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8D85-32B6-41AC-B4D8-74243A640E3D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91E4-5C8A-4254-BDFB-E08904317180}" type="datetime1">
              <a:rPr lang="en-US" smtClean="0"/>
              <a:t>26-Nov-23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4F03D-5B5C-4B35-9FA6-018A959079B3}" type="datetime1">
              <a:rPr lang="en-US" smtClean="0"/>
              <a:t>26-Nov-23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4446C-78A1-4EB2-8D88-CDA95B91E019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43D0C-B8DE-4D73-BE3C-95E3A4A17A8F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9B75-D8FD-4ACD-B0DD-9FE4A3F878D0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e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714999"/>
          </a:xfrm>
        </p:spPr>
        <p:txBody>
          <a:bodyPr/>
          <a:lstStyle/>
          <a:p>
            <a:r>
              <a:rPr lang="en-US" b="1" dirty="0" smtClean="0"/>
              <a:t>DR SNSRCAS, CBE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Human Centered Design Thinking </a:t>
            </a:r>
            <a:r>
              <a:rPr lang="en-US" b="1" dirty="0" smtClean="0"/>
              <a:t>Fundamentals</a:t>
            </a:r>
            <a:br>
              <a:rPr lang="en-US" b="1" dirty="0" smtClean="0"/>
            </a:br>
            <a:r>
              <a:rPr lang="en-US" b="1" dirty="0" smtClean="0"/>
              <a:t>21PCA204</a:t>
            </a:r>
            <a:r>
              <a:rPr lang="en-US" b="1" dirty="0" smtClean="0">
                <a:solidFill>
                  <a:srgbClr val="00B050"/>
                </a:solidFill>
              </a:rPr>
              <a:t/>
            </a:r>
            <a:br>
              <a:rPr lang="en-US" b="1" dirty="0" smtClean="0">
                <a:solidFill>
                  <a:srgbClr val="00B05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I MCA  ODD SEM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UNIT III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rototypes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3" name="Google Shape;1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431118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Dr.SNS Rajalakshmi College of Arts and Scienc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3" y="30404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00B3-77C8-4ADC-8A81-51596630359A}" type="datetime1">
              <a:rPr lang="en-US" smtClean="0"/>
              <a:t>26-Nov-23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507">
        <p:split orient="vert"/>
      </p:transition>
    </mc:Choice>
    <mc:Fallback xmlns="">
      <p:transition spd="slow" advTm="185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sz="6000" dirty="0" smtClean="0">
                <a:solidFill>
                  <a:srgbClr val="FF0000"/>
                </a:solidFill>
                <a:latin typeface="Algerian" pitchFamily="82" charset="0"/>
              </a:rPr>
              <a:t>THANK YOU</a:t>
            </a:r>
            <a:endParaRPr lang="en-US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2B472-122B-4BD8-856E-FB674B8BAEC4}" type="datetime1">
              <a:rPr lang="en-US" smtClean="0"/>
              <a:t>26-Nov-23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00">
        <p:split orient="vert"/>
        <p:sndAc>
          <p:stSnd>
            <p:snd r:embed="rId5" name="arrow.wav"/>
          </p:stSnd>
        </p:sndAc>
      </p:transition>
    </mc:Choice>
    <mc:Fallback xmlns="">
      <p:transition spd="slow" advTm="7700">
        <p:split orient="vert"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rototypes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wireframes are about structure, then prototypes are about experience. Wireframes</a:t>
            </a:r>
          </a:p>
          <a:p>
            <a:r>
              <a:rPr lang="en-US" dirty="0"/>
              <a:t>or mockups can be linked together using an app like </a:t>
            </a:r>
            <a:r>
              <a:rPr lang="en-US" dirty="0" err="1"/>
              <a:t>Invision</a:t>
            </a:r>
            <a:r>
              <a:rPr lang="en-US" dirty="0"/>
              <a:t> or </a:t>
            </a:r>
            <a:r>
              <a:rPr lang="en-US" dirty="0" err="1"/>
              <a:t>UXPin</a:t>
            </a:r>
            <a:r>
              <a:rPr lang="en-US" dirty="0"/>
              <a:t> to create a</a:t>
            </a:r>
          </a:p>
          <a:p>
            <a:r>
              <a:rPr lang="en-US" dirty="0"/>
              <a:t>clickable prototype</a:t>
            </a:r>
            <a:r>
              <a:rPr lang="en-US" dirty="0" smtClean="0"/>
              <a:t>.</a:t>
            </a:r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1152" y="2667477"/>
            <a:ext cx="5461696" cy="254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92078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rototypes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As you can see above, there are multiple dimensions for fidelity and workflow.</a:t>
            </a:r>
          </a:p>
          <a:p>
            <a:pPr algn="just"/>
            <a:r>
              <a:rPr lang="en-US" dirty="0"/>
              <a:t>Josh Porter, former Director of UX at </a:t>
            </a:r>
            <a:r>
              <a:rPr lang="en-US" dirty="0" err="1"/>
              <a:t>HubSpot</a:t>
            </a:r>
            <a:r>
              <a:rPr lang="en-US" dirty="0"/>
              <a:t>, believes in a leaner workflow</a:t>
            </a:r>
          </a:p>
          <a:p>
            <a:pPr algn="just"/>
            <a:r>
              <a:rPr lang="en-US" dirty="0"/>
              <a:t>where you jump straight from sketching to prototyping (and skipping </a:t>
            </a:r>
            <a:r>
              <a:rPr lang="en-US" dirty="0" err="1"/>
              <a:t>wireframing</a:t>
            </a:r>
            <a:endParaRPr lang="en-US" dirty="0"/>
          </a:p>
          <a:p>
            <a:pPr algn="just"/>
            <a:r>
              <a:rPr lang="en-US" dirty="0"/>
              <a:t>altogether). For him, sketches require less time but can answer the same functional</a:t>
            </a:r>
          </a:p>
          <a:p>
            <a:pPr algn="just"/>
            <a:r>
              <a:rPr lang="en-US" dirty="0"/>
              <a:t>questions like ”What objects go on the page, and what can we do to them?” while</a:t>
            </a:r>
          </a:p>
          <a:p>
            <a:pPr algn="just"/>
            <a:r>
              <a:rPr lang="en-US" dirty="0"/>
              <a:t>more effort can be dedicated to building out a prototype. This doesn’t mean that</a:t>
            </a:r>
          </a:p>
          <a:p>
            <a:pPr algn="just"/>
            <a:r>
              <a:rPr lang="en-US" dirty="0"/>
              <a:t>wireframes and mockups are dead — instead, it just means that more time can be</a:t>
            </a:r>
          </a:p>
          <a:p>
            <a:pPr algn="just"/>
            <a:r>
              <a:rPr lang="en-US" dirty="0"/>
              <a:t>reallocated from developing static assets towards interactive assets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real strength of prototyping is its ability to get teams to think less about</a:t>
            </a:r>
          </a:p>
          <a:p>
            <a:r>
              <a:rPr lang="en-US" dirty="0"/>
              <a:t>deliverables and more about practicality. As discussed in the Guide to Minimum</a:t>
            </a:r>
          </a:p>
          <a:p>
            <a:r>
              <a:rPr lang="en-US" dirty="0"/>
              <a:t>Viable Products, some successful companies even released prototypes as their first</a:t>
            </a:r>
          </a:p>
          <a:p>
            <a:r>
              <a:rPr lang="en-US" dirty="0"/>
              <a:t>product. In this section, we’ll discuss both low and high fidelity prototypes and their</a:t>
            </a:r>
          </a:p>
          <a:p>
            <a:r>
              <a:rPr lang="en-US" dirty="0"/>
              <a:t>different use cases.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925641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rototypes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1. LOW FIDELITY PROTOTYPES</a:t>
            </a:r>
          </a:p>
          <a:p>
            <a:r>
              <a:rPr lang="en-US" dirty="0"/>
              <a:t>When people talk about rapid prototyping and Lean UX, they’re usually referring</a:t>
            </a:r>
          </a:p>
          <a:p>
            <a:r>
              <a:rPr lang="en-US" dirty="0"/>
              <a:t>to low fidelity prototypes. Low fidelity prototypes are great for avoiding tunnel</a:t>
            </a:r>
          </a:p>
          <a:p>
            <a:r>
              <a:rPr lang="en-US" dirty="0"/>
              <a:t>vision by focusing on the refinement of interaction rather than the details of visual</a:t>
            </a:r>
          </a:p>
          <a:p>
            <a:r>
              <a:rPr lang="en-US" dirty="0"/>
              <a:t>or technical implementation. They can be created using online apps (</a:t>
            </a:r>
            <a:r>
              <a:rPr lang="en-US" dirty="0" err="1"/>
              <a:t>Balsamiq</a:t>
            </a:r>
            <a:r>
              <a:rPr lang="en-US" dirty="0"/>
              <a:t>,</a:t>
            </a:r>
          </a:p>
          <a:p>
            <a:r>
              <a:rPr lang="en-US" dirty="0" err="1"/>
              <a:t>Invision</a:t>
            </a:r>
            <a:r>
              <a:rPr lang="en-US" dirty="0"/>
              <a:t>, or </a:t>
            </a:r>
            <a:r>
              <a:rPr lang="en-US" dirty="0" err="1"/>
              <a:t>UXPin</a:t>
            </a:r>
            <a:r>
              <a:rPr lang="en-US" dirty="0"/>
              <a:t> to name a few) or coded in HTML the old fashioned way</a:t>
            </a:r>
            <a:r>
              <a:rPr lang="en-US" dirty="0" smtClean="0"/>
              <a:t>.</a:t>
            </a:r>
          </a:p>
          <a:p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704" y="3353913"/>
            <a:ext cx="3455792" cy="227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261262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rototypes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Notable entrepreneur Andrew Chen believes that low-fidelity prototyping is</a:t>
            </a:r>
          </a:p>
          <a:p>
            <a:r>
              <a:rPr lang="en-US" dirty="0"/>
              <a:t>one of the best ways to incorporate customer-driven design. Because you want</a:t>
            </a:r>
          </a:p>
          <a:p>
            <a:r>
              <a:rPr lang="en-US" dirty="0"/>
              <a:t>your product to be the right one (regardless of iterations), low fidelity prototypes</a:t>
            </a:r>
          </a:p>
          <a:p>
            <a:r>
              <a:rPr lang="en-US" dirty="0"/>
              <a:t>created in an online app may be uglier but can help you iterate quicker versus a</a:t>
            </a:r>
          </a:p>
          <a:p>
            <a:r>
              <a:rPr lang="en-US" dirty="0"/>
              <a:t>coded or high fidelity prototype. He’s described 4 particular benefits, which we’ve</a:t>
            </a:r>
          </a:p>
          <a:p>
            <a:r>
              <a:rPr lang="en-US" dirty="0"/>
              <a:t>summarized below</a:t>
            </a:r>
            <a:r>
              <a:rPr lang="en-US" dirty="0" smtClean="0"/>
              <a:t>:</a:t>
            </a:r>
          </a:p>
          <a:p>
            <a:r>
              <a:rPr lang="en-US" dirty="0"/>
              <a:t>• Better and more honest feedback — People may focus on the visuals of a</a:t>
            </a:r>
          </a:p>
          <a:p>
            <a:r>
              <a:rPr lang="en-US" dirty="0"/>
              <a:t>picture-perfect prototype rather than the value proposition. They may also feel</a:t>
            </a:r>
          </a:p>
          <a:p>
            <a:r>
              <a:rPr lang="en-US" dirty="0"/>
              <a:t>hesitant to build on your idea since it is beyond their capability to duplicate.</a:t>
            </a:r>
          </a:p>
          <a:p>
            <a:r>
              <a:rPr lang="en-US" dirty="0"/>
              <a:t>• Great for A/B testing — A/B testing thrives off variety at the UI layer where</a:t>
            </a:r>
          </a:p>
          <a:p>
            <a:r>
              <a:rPr lang="en-US" dirty="0"/>
              <a:t>small changes can be tried and optimized. Therefore, 10-20 rough variations in</a:t>
            </a:r>
          </a:p>
          <a:p>
            <a:r>
              <a:rPr lang="en-US" dirty="0"/>
              <a:t>UI can provide more insights than 2-3 pixel-perfect ones.</a:t>
            </a:r>
          </a:p>
          <a:p>
            <a:r>
              <a:rPr lang="en-US" dirty="0"/>
              <a:t>• Cheaper to make mistakes — Pivoting with a low-fidelity prototype is easier</a:t>
            </a:r>
          </a:p>
          <a:p>
            <a:r>
              <a:rPr lang="en-US" dirty="0"/>
              <a:t>since less resources are involved and the team isn’t as defensive to change.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92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rototypes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Focuses on flow instead of pages — One of the most important decisions</a:t>
            </a:r>
          </a:p>
          <a:p>
            <a:r>
              <a:rPr lang="en-US" dirty="0"/>
              <a:t>isn’t what a page looks like, but what happens before and after. Low fidelity</a:t>
            </a:r>
          </a:p>
          <a:p>
            <a:r>
              <a:rPr lang="en-US" dirty="0"/>
              <a:t>prototypes let you draw and link up lots of small pages, play with interaction,</a:t>
            </a:r>
          </a:p>
          <a:p>
            <a:r>
              <a:rPr lang="en-US" dirty="0"/>
              <a:t>and do other things that feel natural when the environment is more</a:t>
            </a:r>
          </a:p>
          <a:p>
            <a:r>
              <a:rPr lang="en-US" dirty="0"/>
              <a:t>sandbox-like</a:t>
            </a:r>
            <a:r>
              <a:rPr lang="en-US" dirty="0" smtClean="0"/>
              <a:t>.</a:t>
            </a:r>
          </a:p>
          <a:p>
            <a:r>
              <a:rPr lang="en-US" dirty="0"/>
              <a:t>If you’re going low fidelity, a good rule of thumb is to focus on 20% of the</a:t>
            </a:r>
          </a:p>
          <a:p>
            <a:r>
              <a:rPr lang="en-US" dirty="0"/>
              <a:t>functionality that will be used 80% of the time.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13467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rototypes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2. HIGH FIDELITY PROTOTYPES</a:t>
            </a:r>
          </a:p>
          <a:p>
            <a:r>
              <a:rPr lang="en-US" dirty="0"/>
              <a:t>High fidelity prototypes are more suitable when you are in the later stages of design</a:t>
            </a:r>
          </a:p>
          <a:p>
            <a:r>
              <a:rPr lang="en-US" dirty="0"/>
              <a:t>and thinking about things like branding, look and feel, and other details. The high</a:t>
            </a:r>
          </a:p>
          <a:p>
            <a:r>
              <a:rPr lang="en-US" dirty="0"/>
              <a:t>fidelity prototype lets you get as close as possible to the real product but still at</a:t>
            </a:r>
          </a:p>
          <a:p>
            <a:r>
              <a:rPr lang="en-US" dirty="0"/>
              <a:t>lower cost. Just like low fidelity prototypes, you can also use online apps or HTML</a:t>
            </a:r>
          </a:p>
          <a:p>
            <a:r>
              <a:rPr lang="en-US" dirty="0"/>
              <a:t>coding to create a high fidelity version</a:t>
            </a:r>
            <a:r>
              <a:rPr lang="en-US" dirty="0" smtClean="0"/>
              <a:t>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-178604" t="-226587" r="-212965" b="-164983"/>
          <a:stretch/>
        </p:blipFill>
        <p:spPr>
          <a:xfrm>
            <a:off x="-6096000" y="-1676400"/>
            <a:ext cx="21188243" cy="975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5302913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rototypes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According to Marty </a:t>
            </a:r>
            <a:r>
              <a:rPr lang="en-US" dirty="0" err="1"/>
              <a:t>Cagan</a:t>
            </a:r>
            <a:r>
              <a:rPr lang="en-US" dirty="0"/>
              <a:t>, Partner at the Silicon Valley Product Group, high</a:t>
            </a:r>
          </a:p>
          <a:p>
            <a:r>
              <a:rPr lang="en-US" dirty="0"/>
              <a:t>fidelity prototypes can encourage a deeper level of collaboration between product</a:t>
            </a:r>
          </a:p>
          <a:p>
            <a:r>
              <a:rPr lang="en-US" dirty="0"/>
              <a:t>managers, designers, and engineers to uncover what’s needed for a feasible</a:t>
            </a:r>
          </a:p>
          <a:p>
            <a:r>
              <a:rPr lang="en-US" dirty="0"/>
              <a:t>product. Higher fidelity prototypes offers benefits such as:</a:t>
            </a:r>
          </a:p>
          <a:p>
            <a:r>
              <a:rPr lang="en-US" dirty="0"/>
              <a:t>• An early representation of the full product — Marketing, sales, and business</a:t>
            </a:r>
          </a:p>
          <a:p>
            <a:r>
              <a:rPr lang="en-US" dirty="0"/>
              <a:t>development can all come to a useful understanding of the product early</a:t>
            </a:r>
          </a:p>
          <a:p>
            <a:r>
              <a:rPr lang="en-US" dirty="0"/>
              <a:t>enough so that they can prepare accurately</a:t>
            </a:r>
          </a:p>
          <a:p>
            <a:r>
              <a:rPr lang="en-US" dirty="0"/>
              <a:t>• Reduced development time — Validating a high-fidelity prototype with users</a:t>
            </a:r>
          </a:p>
          <a:p>
            <a:r>
              <a:rPr lang="en-US" dirty="0"/>
              <a:t>may significantly reduce development since the product is more polished and</a:t>
            </a:r>
          </a:p>
          <a:p>
            <a:r>
              <a:rPr lang="en-US" dirty="0"/>
              <a:t>you may have resolved many of the questions early that otherwise complicate</a:t>
            </a:r>
          </a:p>
          <a:p>
            <a:r>
              <a:rPr lang="en-US" dirty="0" smtClean="0"/>
              <a:t>Development </a:t>
            </a:r>
            <a:r>
              <a:rPr lang="en-US" dirty="0"/>
              <a:t>Better idea of scope — High fidelity prototypes provide more detailed</a:t>
            </a:r>
          </a:p>
          <a:p>
            <a:r>
              <a:rPr lang="en-US" dirty="0"/>
              <a:t>information for accurate engineering cost estimates early in the process (when</a:t>
            </a:r>
          </a:p>
          <a:p>
            <a:r>
              <a:rPr lang="en-US" dirty="0"/>
              <a:t>they’re most useful). This is especially helpful if your product introduces new</a:t>
            </a:r>
          </a:p>
          <a:p>
            <a:r>
              <a:rPr lang="en-US" dirty="0"/>
              <a:t>technology.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3005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534400" cy="59737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>
                <a:solidFill>
                  <a:srgbClr val="92D050"/>
                </a:solidFill>
              </a:rPr>
              <a:t>	</a:t>
            </a:r>
            <a:r>
              <a:rPr lang="en-US" b="1" dirty="0" smtClean="0">
                <a:solidFill>
                  <a:srgbClr val="92D050"/>
                </a:solidFill>
              </a:rPr>
              <a:t>P</a:t>
            </a:r>
            <a:r>
              <a:rPr lang="en-US" dirty="0" smtClean="0"/>
              <a:t>rototypes</a:t>
            </a:r>
            <a:endParaRPr lang="en-US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81684" y="301710"/>
            <a:ext cx="776790" cy="61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r.SNS Rajalakshmi College of Arts and Science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002" y="96120"/>
            <a:ext cx="895211" cy="8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6711" y="1166843"/>
            <a:ext cx="86848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Regardless of the fidelity, Smashing Magazine author Lyndon </a:t>
            </a:r>
            <a:r>
              <a:rPr lang="en-US" dirty="0" err="1"/>
              <a:t>Cerjeo</a:t>
            </a:r>
            <a:r>
              <a:rPr lang="en-US" dirty="0"/>
              <a:t> suggests</a:t>
            </a:r>
          </a:p>
          <a:p>
            <a:r>
              <a:rPr lang="en-US" dirty="0"/>
              <a:t>that prototypes should be built piece by piece rather than in a single iteration. As</a:t>
            </a:r>
          </a:p>
          <a:p>
            <a:r>
              <a:rPr lang="en-US" dirty="0"/>
              <a:t>mentioned by Andrew Chen, an effective approach is to start prototyping broadly</a:t>
            </a:r>
          </a:p>
          <a:p>
            <a:r>
              <a:rPr lang="en-US" dirty="0"/>
              <a:t>and widely and then diving deep into selected areas of the solution with higher</a:t>
            </a:r>
          </a:p>
          <a:p>
            <a:r>
              <a:rPr lang="en-US" dirty="0"/>
              <a:t>fidelity. For example, the first iteration of a website prototype would build out the</a:t>
            </a:r>
          </a:p>
          <a:p>
            <a:r>
              <a:rPr lang="en-US" dirty="0"/>
              <a:t>key landing pages while further iterations could be higher fidelity and drill down</a:t>
            </a:r>
          </a:p>
          <a:p>
            <a:r>
              <a:rPr lang="en-US" dirty="0"/>
              <a:t>into specific website sections (such as the steps you’d take to download something).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EF71-D6F0-4BE8-8BD8-8EE6CB696BEB}" type="datetime1">
              <a:rPr lang="en-US" smtClean="0"/>
              <a:t>26-Nov-23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Mathiazhagan P -Assistant Professor - Computer Application Drsnsrcas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32909"/>
      </p:ext>
    </p:extLst>
  </p:cSld>
  <p:clrMapOvr>
    <a:masterClrMapping/>
  </p:clrMapOvr>
  <p:transition spd="slow" advTm="5672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998</Words>
  <Application>Microsoft Office PowerPoint</Application>
  <PresentationFormat>On-screen Show (4:3)</PresentationFormat>
  <Paragraphs>104</Paragraphs>
  <Slides>10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Times New Roman</vt:lpstr>
      <vt:lpstr>Office Theme</vt:lpstr>
      <vt:lpstr>DR SNSRCAS, CBE Human Centered Design Thinking Fundamentals 21PCA204 I MCA  ODD SEM UNIT III Prototypes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SNSRCAS, CBE MULTIMEDIA SYSTEM  UNIT I  WHAT IS MM SYSTEM</dc:title>
  <dc:creator>DELL 2021</dc:creator>
  <cp:lastModifiedBy>DELL 2021</cp:lastModifiedBy>
  <cp:revision>238</cp:revision>
  <dcterms:created xsi:type="dcterms:W3CDTF">2006-08-16T00:00:00Z</dcterms:created>
  <dcterms:modified xsi:type="dcterms:W3CDTF">2023-11-26T08:50:05Z</dcterms:modified>
</cp:coreProperties>
</file>